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3F1C-8271-4D12-901E-BC2C24FB927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692A1-078F-4157-BB1D-B399A6D5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4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92A1-078F-4157-BB1D-B399A6D58F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4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2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3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7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8E4E-956C-4C88-AD51-01D32D9ED3F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ABC9-CBF6-4CC6-AAB5-5DD085B33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31" y="162450"/>
            <a:ext cx="10515600" cy="1325563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+mn-lt"/>
              </a:rPr>
              <a:t>СРПСКИ ЈЕЗИК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30" y="1080036"/>
            <a:ext cx="10986851" cy="5250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4800" dirty="0" smtClean="0">
              <a:latin typeface="+mj-lt"/>
            </a:endParaRPr>
          </a:p>
          <a:p>
            <a:pPr marL="0" indent="0">
              <a:buNone/>
            </a:pPr>
            <a:r>
              <a:rPr lang="sr-Cyrl-RS" sz="4800" dirty="0">
                <a:latin typeface="+mj-lt"/>
              </a:rPr>
              <a:t> </a:t>
            </a:r>
            <a:r>
              <a:rPr lang="sr-Cyrl-RS" sz="4800" dirty="0" smtClean="0">
                <a:latin typeface="+mj-lt"/>
              </a:rPr>
              <a:t>         </a:t>
            </a:r>
            <a:r>
              <a:rPr lang="sr-Cyrl-RS" sz="4800" dirty="0" smtClean="0">
                <a:solidFill>
                  <a:schemeClr val="bg1"/>
                </a:solidFill>
              </a:rPr>
              <a:t>„Башта сљезове боје“</a:t>
            </a:r>
          </a:p>
          <a:p>
            <a:pPr marL="0" indent="0">
              <a:buNone/>
            </a:pPr>
            <a:r>
              <a:rPr lang="sr-Cyrl-R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4800" dirty="0" smtClean="0">
                <a:solidFill>
                  <a:schemeClr val="bg1"/>
                </a:solidFill>
                <a:latin typeface="+mj-lt"/>
              </a:rPr>
              <a:t>                                </a:t>
            </a:r>
            <a:r>
              <a:rPr lang="sr-Cyrl-RS" sz="4000" dirty="0" smtClean="0">
                <a:solidFill>
                  <a:schemeClr val="bg1"/>
                </a:solidFill>
              </a:rPr>
              <a:t>Бранко Ћопић</a:t>
            </a:r>
          </a:p>
          <a:p>
            <a:pPr marL="0" indent="0">
              <a:buNone/>
            </a:pPr>
            <a:r>
              <a:rPr lang="sr-Cyrl-R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  <a:latin typeface="+mj-lt"/>
              </a:rPr>
              <a:t>                                     </a:t>
            </a:r>
            <a:r>
              <a:rPr lang="sr-Cyrl-RS" sz="4000" dirty="0" smtClean="0">
                <a:solidFill>
                  <a:schemeClr val="bg1"/>
                </a:solidFill>
              </a:rPr>
              <a:t>(продубљена анализа текста)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52" y="3826412"/>
            <a:ext cx="3771939" cy="28474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76155" y="5555722"/>
            <a:ext cx="2716237" cy="49689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Славица Пресељ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899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Основни подаци о писцу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742" y="1350498"/>
            <a:ext cx="9031459" cy="4994031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Бранко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Ћопић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(1915-1984) </a:t>
            </a:r>
            <a:r>
              <a:rPr lang="en-US" dirty="0" err="1" smtClean="0">
                <a:solidFill>
                  <a:schemeClr val="bg1"/>
                </a:solidFill>
              </a:rPr>
              <a:t>био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српски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југословенски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књижевник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Рођен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1. </a:t>
            </a:r>
            <a:r>
              <a:rPr lang="en-US" dirty="0" err="1">
                <a:solidFill>
                  <a:schemeClr val="bg1"/>
                </a:solidFill>
              </a:rPr>
              <a:t>јануара</a:t>
            </a:r>
            <a:r>
              <a:rPr lang="en-US" dirty="0">
                <a:solidFill>
                  <a:schemeClr val="bg1"/>
                </a:solidFill>
              </a:rPr>
              <a:t> 1915. </a:t>
            </a:r>
            <a:r>
              <a:rPr lang="en-US" dirty="0" err="1">
                <a:solidFill>
                  <a:schemeClr val="bg1"/>
                </a:solidFill>
              </a:rPr>
              <a:t>године</a:t>
            </a:r>
            <a:r>
              <a:rPr lang="en-US" dirty="0">
                <a:solidFill>
                  <a:schemeClr val="bg1"/>
                </a:solidFill>
              </a:rPr>
              <a:t> у </a:t>
            </a:r>
            <a:r>
              <a:rPr lang="en-US" dirty="0" err="1">
                <a:solidFill>
                  <a:schemeClr val="bg1"/>
                </a:solidFill>
              </a:rPr>
              <a:t>Хашанима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Cyrl-RS" dirty="0" err="1" smtClean="0">
                <a:solidFill>
                  <a:schemeClr val="bg1"/>
                </a:solidFill>
              </a:rPr>
              <a:t>п</a:t>
            </a:r>
            <a:r>
              <a:rPr lang="en-US" dirty="0" err="1" smtClean="0">
                <a:solidFill>
                  <a:schemeClr val="bg1"/>
                </a:solidFill>
              </a:rPr>
              <a:t>од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Грмечом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Жив</a:t>
            </a:r>
            <a:r>
              <a:rPr lang="sr-Cyrl-RS" dirty="0" smtClean="0">
                <a:solidFill>
                  <a:schemeClr val="bg1"/>
                </a:solidFill>
              </a:rPr>
              <a:t>и</a:t>
            </a:r>
            <a:r>
              <a:rPr lang="en-US" dirty="0" smtClean="0">
                <a:solidFill>
                  <a:schemeClr val="bg1"/>
                </a:solidFill>
              </a:rPr>
              <a:t>о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радио</a:t>
            </a:r>
            <a:r>
              <a:rPr lang="en-US" dirty="0">
                <a:solidFill>
                  <a:schemeClr val="bg1"/>
                </a:solidFill>
              </a:rPr>
              <a:t> у </a:t>
            </a:r>
            <a:r>
              <a:rPr lang="en-US" dirty="0" err="1">
                <a:solidFill>
                  <a:schemeClr val="bg1"/>
                </a:solidFill>
              </a:rPr>
              <a:t>Београду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Писао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припов</a:t>
            </a:r>
            <a:r>
              <a:rPr lang="sr-Cyrl-RS" dirty="0" smtClean="0">
                <a:solidFill>
                  <a:schemeClr val="bg1"/>
                </a:solidFill>
              </a:rPr>
              <a:t>иј</a:t>
            </a:r>
            <a:r>
              <a:rPr lang="en-US" dirty="0" err="1" smtClean="0">
                <a:solidFill>
                  <a:schemeClr val="bg1"/>
                </a:solidFill>
              </a:rPr>
              <a:t>етке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романе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ратне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п</a:t>
            </a:r>
            <a:r>
              <a:rPr lang="sr-Cyrl-RS" dirty="0" smtClean="0">
                <a:solidFill>
                  <a:schemeClr val="bg1"/>
                </a:solidFill>
              </a:rPr>
              <a:t>ј</a:t>
            </a:r>
            <a:r>
              <a:rPr lang="en-US" dirty="0" err="1" smtClean="0">
                <a:solidFill>
                  <a:schemeClr val="bg1"/>
                </a:solidFill>
              </a:rPr>
              <a:t>есме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и </a:t>
            </a:r>
            <a:r>
              <a:rPr lang="en-US" dirty="0" err="1">
                <a:solidFill>
                  <a:schemeClr val="bg1"/>
                </a:solidFill>
              </a:rPr>
              <a:t>приче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те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приче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за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д</a:t>
            </a:r>
            <a:r>
              <a:rPr lang="sr-Cyrl-RS" dirty="0" smtClean="0">
                <a:solidFill>
                  <a:schemeClr val="bg1"/>
                </a:solidFill>
              </a:rPr>
              <a:t>ј</a:t>
            </a:r>
            <a:r>
              <a:rPr lang="en-US" dirty="0" err="1" smtClean="0">
                <a:solidFill>
                  <a:schemeClr val="bg1"/>
                </a:solidFill>
              </a:rPr>
              <a:t>ецу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Био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учесник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Народно-ослободилачке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борбе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те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уредник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књижевних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часописа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часописа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за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д</a:t>
            </a:r>
            <a:r>
              <a:rPr lang="sr-Cyrl-RS" dirty="0" smtClean="0">
                <a:solidFill>
                  <a:schemeClr val="bg1"/>
                </a:solidFill>
              </a:rPr>
              <a:t>ј</a:t>
            </a:r>
            <a:r>
              <a:rPr lang="en-US" dirty="0" err="1" smtClean="0">
                <a:solidFill>
                  <a:schemeClr val="bg1"/>
                </a:solidFill>
              </a:rPr>
              <a:t>ецу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Почео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да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пише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још</a:t>
            </a:r>
            <a:r>
              <a:rPr lang="en-US" dirty="0">
                <a:solidFill>
                  <a:schemeClr val="bg1"/>
                </a:solidFill>
              </a:rPr>
              <a:t> у </a:t>
            </a:r>
            <a:r>
              <a:rPr lang="en-US" dirty="0" err="1">
                <a:solidFill>
                  <a:schemeClr val="bg1"/>
                </a:solidFill>
              </a:rPr>
              <a:t>основној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школи</a:t>
            </a:r>
            <a:r>
              <a:rPr lang="en-US" dirty="0">
                <a:solidFill>
                  <a:schemeClr val="bg1"/>
                </a:solidFill>
              </a:rPr>
              <a:t>, а </a:t>
            </a:r>
            <a:r>
              <a:rPr lang="en-US" dirty="0" err="1">
                <a:solidFill>
                  <a:schemeClr val="bg1"/>
                </a:solidFill>
              </a:rPr>
              <a:t>данас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сматра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једним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од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најзначајнијих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књижевника</a:t>
            </a:r>
            <a:r>
              <a:rPr lang="en-US" dirty="0">
                <a:solidFill>
                  <a:schemeClr val="bg1"/>
                </a:solidFill>
              </a:rPr>
              <a:t> 20. </a:t>
            </a:r>
            <a:r>
              <a:rPr lang="en-US" dirty="0" smtClean="0">
                <a:solidFill>
                  <a:schemeClr val="bg1"/>
                </a:solidFill>
              </a:rPr>
              <a:t>в</a:t>
            </a:r>
            <a:r>
              <a:rPr lang="sr-Cyrl-RS" dirty="0" smtClean="0">
                <a:solidFill>
                  <a:schemeClr val="bg1"/>
                </a:solidFill>
              </a:rPr>
              <a:t>иј</a:t>
            </a:r>
            <a:r>
              <a:rPr lang="en-US" dirty="0" err="1" smtClean="0">
                <a:solidFill>
                  <a:schemeClr val="bg1"/>
                </a:solidFill>
              </a:rPr>
              <a:t>ека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на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овим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просторима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Многе генерације одрастале су уз Ћопићеве књиге као што су: Јежева кућица, Доживљаји мачка Тоше, Магареће године, Орлови рано лете итд.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5" y="1690688"/>
            <a:ext cx="2832001" cy="195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Да се подсјетимо: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О чему се говори у причи коју смо </a:t>
            </a:r>
            <a:r>
              <a:rPr lang="sr-Cyrl-BA" dirty="0" smtClean="0">
                <a:solidFill>
                  <a:schemeClr val="bg1"/>
                </a:solidFill>
              </a:rPr>
              <a:t>читали прошли </a:t>
            </a:r>
            <a:r>
              <a:rPr lang="sr-Cyrl-BA" dirty="0">
                <a:solidFill>
                  <a:schemeClr val="bg1"/>
                </a:solidFill>
              </a:rPr>
              <a:t>час? </a:t>
            </a:r>
            <a:endParaRPr lang="sr-Cyrl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>    </a:t>
            </a:r>
            <a:r>
              <a:rPr lang="sr-Cyrl-BA" dirty="0" smtClean="0">
                <a:solidFill>
                  <a:srgbClr val="FFFF00"/>
                </a:solidFill>
              </a:rPr>
              <a:t>Говори се о пишчевом сјећању на догађаје из дјетињства.</a:t>
            </a:r>
            <a:endParaRPr lang="sr-Latn-RS" dirty="0" smtClean="0">
              <a:solidFill>
                <a:srgbClr val="FFFF00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Ко </a:t>
            </a:r>
            <a:r>
              <a:rPr lang="sr-Cyrl-BA" dirty="0">
                <a:solidFill>
                  <a:schemeClr val="bg1"/>
                </a:solidFill>
              </a:rPr>
              <a:t>су главни ликови у причи</a:t>
            </a:r>
            <a:r>
              <a:rPr lang="sr-Cyrl-BA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sr-Cyrl-BA" dirty="0" smtClean="0">
                <a:solidFill>
                  <a:srgbClr val="FFFF00"/>
                </a:solidFill>
              </a:rPr>
              <a:t>     Ликови у причи су дјед Раде, Бранко и учитељица.</a:t>
            </a:r>
            <a:endParaRPr lang="sr-Latn-RS" dirty="0" smtClean="0">
              <a:solidFill>
                <a:srgbClr val="FFFF00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Зашто се прича зове „ Башта сљезове боје </a:t>
            </a:r>
            <a:r>
              <a:rPr lang="sr-Cyrl-BA" dirty="0" smtClean="0">
                <a:solidFill>
                  <a:schemeClr val="bg1"/>
                </a:solidFill>
              </a:rPr>
              <a:t>“?</a:t>
            </a:r>
          </a:p>
          <a:p>
            <a:pPr marL="0" indent="0">
              <a:buNone/>
            </a:pPr>
            <a:r>
              <a:rPr lang="sr-Cyrl-BA" dirty="0">
                <a:solidFill>
                  <a:srgbClr val="FFFF00"/>
                </a:solidFill>
              </a:rPr>
              <a:t> </a:t>
            </a:r>
            <a:r>
              <a:rPr lang="sr-Cyrl-BA" dirty="0" smtClean="0">
                <a:solidFill>
                  <a:srgbClr val="FFFF00"/>
                </a:solidFill>
              </a:rPr>
              <a:t>    Зато што дјед Раде није разликовао боје.</a:t>
            </a:r>
            <a:endParaRPr lang="sr-Latn-RS" dirty="0" smtClean="0">
              <a:solidFill>
                <a:srgbClr val="FFFF00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Гдје почиње причање догађаја? </a:t>
            </a:r>
            <a:endParaRPr lang="sr-Cyrl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>    </a:t>
            </a:r>
            <a:r>
              <a:rPr lang="sr-Cyrl-BA" dirty="0" smtClean="0">
                <a:solidFill>
                  <a:srgbClr val="FFFF00"/>
                </a:solidFill>
              </a:rPr>
              <a:t>Прича почиње у баштици крај куће.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747" y="426243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План приче: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У баштици поред куће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Вук је зелен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Дјед је изгрдио учитељицу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Жандари воде дједа  у затвор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Болно сјећање на дједа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5464" y="3138985"/>
            <a:ext cx="3808601" cy="263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Анализа приче: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1. </a:t>
            </a:r>
            <a:r>
              <a:rPr lang="hr-HR" dirty="0" smtClean="0">
                <a:solidFill>
                  <a:schemeClr val="bg1"/>
                </a:solidFill>
              </a:rPr>
              <a:t>Чега </a:t>
            </a:r>
            <a:r>
              <a:rPr lang="hr-HR" dirty="0">
                <a:solidFill>
                  <a:schemeClr val="bg1"/>
                </a:solidFill>
              </a:rPr>
              <a:t>се писац сјећа када је у питању први разред основне школе – каква му се </a:t>
            </a:r>
            <a:r>
              <a:rPr lang="hr-HR" dirty="0" smtClean="0">
                <a:solidFill>
                  <a:schemeClr val="bg1"/>
                </a:solidFill>
              </a:rPr>
              <a:t>н</a:t>
            </a:r>
            <a:r>
              <a:rPr lang="sr-Cyrl-RS" dirty="0" smtClean="0">
                <a:solidFill>
                  <a:schemeClr val="bg1"/>
                </a:solidFill>
              </a:rPr>
              <a:t>еприлика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>
                <a:solidFill>
                  <a:schemeClr val="bg1"/>
                </a:solidFill>
              </a:rPr>
              <a:t>догодила? 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000" dirty="0">
                <a:solidFill>
                  <a:schemeClr val="bg1"/>
                </a:solidFill>
              </a:rPr>
              <a:t> </a:t>
            </a:r>
            <a:r>
              <a:rPr lang="sr-Cyrl-RS" sz="3000" dirty="0" smtClean="0">
                <a:solidFill>
                  <a:schemeClr val="bg1"/>
                </a:solidFill>
              </a:rPr>
              <a:t>    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000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rgbClr val="FFFF00"/>
                </a:solidFill>
              </a:rPr>
              <a:t>Рекао је учитељици да је вук зелене боје.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2. </a:t>
            </a:r>
            <a:r>
              <a:rPr lang="hr-HR" dirty="0" smtClean="0">
                <a:solidFill>
                  <a:schemeClr val="bg1"/>
                </a:solidFill>
              </a:rPr>
              <a:t>Шта </a:t>
            </a:r>
            <a:r>
              <a:rPr lang="hr-HR" dirty="0">
                <a:solidFill>
                  <a:schemeClr val="bg1"/>
                </a:solidFill>
              </a:rPr>
              <a:t>се догодило даље с дједом? 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а) дјед се наљутио на дјечака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б) дјед се изгаламио на учитељицу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в) дјед се насмијао</a:t>
            </a:r>
          </a:p>
        </p:txBody>
      </p:sp>
      <p:sp>
        <p:nvSpPr>
          <p:cNvPr id="4" name="Oval 3"/>
          <p:cNvSpPr/>
          <p:nvPr/>
        </p:nvSpPr>
        <p:spPr>
          <a:xfrm rot="16358321">
            <a:off x="1238979" y="4665068"/>
            <a:ext cx="532263" cy="5518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166" y="365761"/>
            <a:ext cx="85250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>
                <a:solidFill>
                  <a:schemeClr val="bg1"/>
                </a:solidFill>
              </a:rPr>
              <a:t>Шта се тад десило?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    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</a:rPr>
              <a:t>а) учитељица се насмијала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     </a:t>
            </a:r>
            <a:r>
              <a:rPr lang="en-US" sz="2800" dirty="0" smtClean="0">
                <a:solidFill>
                  <a:schemeClr val="bg1"/>
                </a:solidFill>
              </a:rPr>
              <a:t>      </a:t>
            </a:r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</a:rPr>
              <a:t>б) жандари су одвели дједа у </a:t>
            </a:r>
            <a:r>
              <a:rPr lang="sr-Cyrl-RS" sz="2800" dirty="0" smtClean="0">
                <a:solidFill>
                  <a:schemeClr val="bg1"/>
                </a:solidFill>
              </a:rPr>
              <a:t>затвор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chemeClr val="bg1"/>
                </a:solidFill>
              </a:rPr>
              <a:t>Да </a:t>
            </a:r>
            <a:r>
              <a:rPr lang="hr-HR" sz="2800" dirty="0">
                <a:solidFill>
                  <a:schemeClr val="bg1"/>
                </a:solidFill>
              </a:rPr>
              <a:t>ли би данас  нек</a:t>
            </a:r>
            <a:r>
              <a:rPr lang="sr-Cyrl-RS" sz="2800" dirty="0">
                <a:solidFill>
                  <a:schemeClr val="bg1"/>
                </a:solidFill>
              </a:rPr>
              <a:t>ог дједа одвели у затвор када би се изгаламио на учитељицу?</a:t>
            </a:r>
            <a:r>
              <a:rPr lang="hr-HR" sz="2800" dirty="0">
                <a:solidFill>
                  <a:schemeClr val="bg1"/>
                </a:solidFill>
              </a:rPr>
              <a:t> </a:t>
            </a:r>
            <a:endParaRPr lang="sr-Cyrl-RS" sz="2800" dirty="0">
              <a:solidFill>
                <a:schemeClr val="bg1"/>
              </a:solidFill>
            </a:endParaRPr>
          </a:p>
          <a:p>
            <a:r>
              <a:rPr lang="sr-Cyrl-RS" sz="2800" dirty="0">
                <a:solidFill>
                  <a:schemeClr val="bg1"/>
                </a:solidFill>
              </a:rPr>
              <a:t>      </a:t>
            </a:r>
            <a:r>
              <a:rPr lang="hr-HR" sz="2800" dirty="0">
                <a:solidFill>
                  <a:srgbClr val="FFFF00"/>
                </a:solidFill>
              </a:rPr>
              <a:t>Не би, наравно</a:t>
            </a:r>
            <a:r>
              <a:rPr lang="hr-HR" sz="2800" i="1" dirty="0" smtClean="0">
                <a:solidFill>
                  <a:srgbClr val="FFFF00"/>
                </a:solidFill>
              </a:rPr>
              <a:t>.</a:t>
            </a:r>
            <a:endParaRPr lang="en-US" sz="2800" i="1" dirty="0" smtClean="0">
              <a:solidFill>
                <a:srgbClr val="FFFF00"/>
              </a:solidFill>
            </a:endParaRPr>
          </a:p>
          <a:p>
            <a:endParaRPr lang="en-US" sz="2800" i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chemeClr val="bg1"/>
                </a:solidFill>
              </a:rPr>
              <a:t> </a:t>
            </a:r>
            <a:r>
              <a:rPr lang="hr-HR" sz="2800" dirty="0">
                <a:solidFill>
                  <a:schemeClr val="bg1"/>
                </a:solidFill>
              </a:rPr>
              <a:t>Па шта је дјед закључио? </a:t>
            </a:r>
            <a:endParaRPr lang="sr-Cyrl-RS" sz="2800" dirty="0">
              <a:solidFill>
                <a:schemeClr val="bg1"/>
              </a:solidFill>
            </a:endParaRPr>
          </a:p>
          <a:p>
            <a:r>
              <a:rPr lang="sr-Cyrl-RS" sz="2800" dirty="0">
                <a:solidFill>
                  <a:schemeClr val="bg1"/>
                </a:solidFill>
              </a:rPr>
              <a:t>     </a:t>
            </a:r>
            <a:r>
              <a:rPr lang="sr-Cyrl-RS" sz="2800" dirty="0">
                <a:solidFill>
                  <a:srgbClr val="FFFF00"/>
                </a:solidFill>
              </a:rPr>
              <a:t>Дјед је закључио да би било боље да је ћутао и да ништа није говорио учитељици.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sr-Cyrl-RS" sz="28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51129" y="1214651"/>
            <a:ext cx="504968" cy="58685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2" y="624622"/>
            <a:ext cx="10515600" cy="4351338"/>
          </a:xfrm>
        </p:spPr>
        <p:txBody>
          <a:bodyPr>
            <a:no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Зашто </a:t>
            </a:r>
            <a:r>
              <a:rPr lang="hr-HR" dirty="0">
                <a:solidFill>
                  <a:schemeClr val="bg1"/>
                </a:solidFill>
              </a:rPr>
              <a:t>писац каже да је дјед послије био слијеп и за боје и за све цвијеће овога свијета? Зашто се дјед повукао у себе?</a:t>
            </a: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       Дјед је био стар и болестан</a:t>
            </a:r>
            <a:r>
              <a:rPr lang="sr-Cyrl-R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Како </a:t>
            </a:r>
            <a:r>
              <a:rPr lang="hr-HR" dirty="0">
                <a:solidFill>
                  <a:schemeClr val="bg1"/>
                </a:solidFill>
              </a:rPr>
              <a:t>се приповијетка завршава?</a:t>
            </a: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</a:t>
            </a:r>
            <a:r>
              <a:rPr lang="sr-Cyrl-RS" dirty="0">
                <a:solidFill>
                  <a:srgbClr val="FFFF00"/>
                </a:solidFill>
              </a:rPr>
              <a:t>Сваког </a:t>
            </a:r>
            <a:r>
              <a:rPr lang="sr-Cyrl-RS" dirty="0" smtClean="0">
                <a:solidFill>
                  <a:srgbClr val="FFFF00"/>
                </a:solidFill>
              </a:rPr>
              <a:t>прољећа, </a:t>
            </a:r>
            <a:r>
              <a:rPr lang="sr-Cyrl-RS" dirty="0">
                <a:solidFill>
                  <a:srgbClr val="FFFF00"/>
                </a:solidFill>
              </a:rPr>
              <a:t>у башти иза </a:t>
            </a:r>
            <a:r>
              <a:rPr lang="sr-Cyrl-RS" dirty="0" smtClean="0">
                <a:solidFill>
                  <a:srgbClr val="FFFF00"/>
                </a:solidFill>
              </a:rPr>
              <a:t>куће, </a:t>
            </a:r>
            <a:r>
              <a:rPr lang="sr-Cyrl-RS" dirty="0">
                <a:solidFill>
                  <a:srgbClr val="FFFF00"/>
                </a:solidFill>
              </a:rPr>
              <a:t>процвијета сљез који у </a:t>
            </a:r>
            <a:r>
              <a:rPr lang="sr-Cyrl-RS" dirty="0" smtClean="0">
                <a:solidFill>
                  <a:srgbClr val="FFFF00"/>
                </a:solidFill>
              </a:rPr>
              <a:t>пишчевом </a:t>
            </a:r>
            <a:r>
              <a:rPr lang="sr-Cyrl-RS" dirty="0">
                <a:solidFill>
                  <a:srgbClr val="FFFF00"/>
                </a:solidFill>
              </a:rPr>
              <a:t>животу буди сјећања на дјетињство и на дједа којег више нема, и тада он осјећа огромну тугу и бол.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197" y="429541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У овом одломку приче, заокружи атрибуте цтвеном бојом, а прилошке одредбе за начин жутом бојом.</a:t>
            </a:r>
            <a:br>
              <a:rPr lang="sr-Cyrl-RS" sz="2800" dirty="0" smtClean="0">
                <a:solidFill>
                  <a:schemeClr val="bg1"/>
                </a:solidFill>
                <a:latin typeface="+mn-lt"/>
              </a:rPr>
            </a:br>
            <a:r>
              <a:rPr lang="sr-Cyrl-RS" sz="2800" dirty="0">
                <a:solidFill>
                  <a:schemeClr val="bg1"/>
                </a:solidFill>
                <a:latin typeface="+mn-lt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једно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најпријатнијих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доба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године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скоро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преко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ноћи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расцвјетао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би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баштици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крај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наше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куће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црни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сљез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љупко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просинуо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копљасте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поцрњеле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ограде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мирна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сунчана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јутра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зрачио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повјерљиво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умиљато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могло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измаћи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чак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дједову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оку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удобровољено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гунђао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мајући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дворишту</a:t>
            </a:r>
            <a:r>
              <a:rPr lang="sr-Cyrl-RS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ЗАДАТАК ЗА САМОСТАЛАН РАД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Драматизуј текст.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584" y="2572544"/>
            <a:ext cx="2219325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560" y="2533040"/>
            <a:ext cx="2025877" cy="289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546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СРПСКИ ЈЕЗИК</vt:lpstr>
      <vt:lpstr>Основни подаци о писцу</vt:lpstr>
      <vt:lpstr>Да се подсјетимо:</vt:lpstr>
      <vt:lpstr>План приче:</vt:lpstr>
      <vt:lpstr>Анализа приче:</vt:lpstr>
      <vt:lpstr>PowerPoint Presentation</vt:lpstr>
      <vt:lpstr>PowerPoint Presentation</vt:lpstr>
      <vt:lpstr>У овом одломку приче, заокружи атрибуте цтвеном бојом, а прилошке одредбе за начин жутом бојом.  </vt:lpstr>
      <vt:lpstr>ЗАДАТАК ЗА САМОСТАЛАН РАД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Windows User</dc:creator>
  <cp:lastModifiedBy>Dragan</cp:lastModifiedBy>
  <cp:revision>41</cp:revision>
  <dcterms:created xsi:type="dcterms:W3CDTF">2020-05-03T19:39:30Z</dcterms:created>
  <dcterms:modified xsi:type="dcterms:W3CDTF">2020-05-25T19:14:59Z</dcterms:modified>
</cp:coreProperties>
</file>