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39A39"/>
    <a:srgbClr val="6C1A00"/>
    <a:srgbClr val="FE9202"/>
    <a:srgbClr val="1D3A00"/>
    <a:srgbClr val="007033"/>
    <a:srgbClr val="E7FF01"/>
    <a:srgbClr val="5EEC3C"/>
    <a:srgbClr val="9900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3182570"/>
            <a:ext cx="8246070" cy="167975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098800"/>
            <a:ext cx="8246070" cy="76352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700"/>
            <a:ext cx="8246070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808225"/>
            <a:ext cx="8246070" cy="305410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6413610" cy="725349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5"/>
            <a:ext cx="6413610" cy="3511061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700"/>
            <a:ext cx="8246070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94664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41904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94664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1904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58C522E-BBFF-4D31-B7F3-EB85D7CDD8F7}"/>
              </a:ext>
            </a:extLst>
          </p:cNvPr>
          <p:cNvSpPr txBox="1"/>
          <p:nvPr/>
        </p:nvSpPr>
        <p:spPr>
          <a:xfrm>
            <a:off x="1517900" y="3640684"/>
            <a:ext cx="4733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БАКТЕРИЈЕ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FE246F-75EA-4C0A-9610-ADC9BAD343DE}"/>
              </a:ext>
            </a:extLst>
          </p:cNvPr>
          <p:cNvSpPr txBox="1"/>
          <p:nvPr/>
        </p:nvSpPr>
        <p:spPr>
          <a:xfrm>
            <a:off x="6557165" y="3793390"/>
            <a:ext cx="2443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Професор: Наталија Срдић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A1B6F9-0E76-48EC-941B-0C4AC0F3A924}"/>
              </a:ext>
            </a:extLst>
          </p:cNvPr>
          <p:cNvSpPr txBox="1"/>
          <p:nvPr/>
        </p:nvSpPr>
        <p:spPr>
          <a:xfrm>
            <a:off x="143555" y="2266340"/>
            <a:ext cx="7329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 мијеста на којем бактерије не живе. Када су изложене високој температури и сунчевој свијетлости бактерије се учауре у бактеријске споре (и тако преживљавају неповољне услове).</a:t>
            </a:r>
          </a:p>
          <a:p>
            <a:r>
              <a:rPr lang="sr-Cyrl-B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Видљиве су само под микроскопом, различитог су облика: лоптасте (коке), штапићасте (бацили), увијене (спирале).</a:t>
            </a: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31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ednoćelijski organizmi bez organizovanog jedra | Shtreber">
            <a:extLst>
              <a:ext uri="{FF2B5EF4-FFF2-40B4-BE49-F238E27FC236}">
                <a16:creationId xmlns:a16="http://schemas.microsoft.com/office/drawing/2014/main" id="{F2789333-58F3-4568-9E1E-88453071E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23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1719C5-267A-45B2-8893-530551601844}"/>
              </a:ext>
            </a:extLst>
          </p:cNvPr>
          <p:cNvSpPr txBox="1"/>
          <p:nvPr/>
        </p:nvSpPr>
        <p:spPr>
          <a:xfrm>
            <a:off x="143555" y="2266340"/>
            <a:ext cx="39703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Бактерије су прокариотски организми.</a:t>
            </a:r>
          </a:p>
          <a:p>
            <a:r>
              <a:rPr lang="sr-Cyrl-B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Имају ћелијску мембрану и цитоплазму али немају оформњено једро.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1F5834-3543-4BD7-B515-2802ADC7604C}"/>
              </a:ext>
            </a:extLst>
          </p:cNvPr>
          <p:cNvSpPr txBox="1"/>
          <p:nvPr/>
        </p:nvSpPr>
        <p:spPr>
          <a:xfrm>
            <a:off x="4724705" y="1197405"/>
            <a:ext cx="305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Граћа бактерија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akterije — Bionet Škola">
            <a:extLst>
              <a:ext uri="{FF2B5EF4-FFF2-40B4-BE49-F238E27FC236}">
                <a16:creationId xmlns:a16="http://schemas.microsoft.com/office/drawing/2014/main" id="{00AE5C9B-2A7F-4C2A-BDA7-04FEB5BA4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383" y="1655520"/>
            <a:ext cx="5032062" cy="343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479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3C731C-8572-4B3E-AE6F-4EEBAF27DD1B}"/>
              </a:ext>
            </a:extLst>
          </p:cNvPr>
          <p:cNvSpPr txBox="1"/>
          <p:nvPr/>
        </p:nvSpPr>
        <p:spPr>
          <a:xfrm>
            <a:off x="4419295" y="1197405"/>
            <a:ext cx="3359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Гдје живе бактерије?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DB326-EB33-419A-BE41-A7C9F6744BFD}"/>
              </a:ext>
            </a:extLst>
          </p:cNvPr>
          <p:cNvSpPr txBox="1"/>
          <p:nvPr/>
        </p:nvSpPr>
        <p:spPr>
          <a:xfrm>
            <a:off x="296260" y="1960930"/>
            <a:ext cx="77879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Неке бактерије живе на лешевима животиња, опалом лишћу, између животиња и изазивају трулење, те бактерије називају се </a:t>
            </a:r>
            <a:r>
              <a:rPr lang="sr-Cyrl-B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САПРОФИТЕ БАКТЕРИЈЕ.</a:t>
            </a:r>
          </a:p>
          <a:p>
            <a:r>
              <a:rPr lang="sr-Cyrl-B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Сапрофитне бактерије живе у цријевима човјека и животиња и својим присуством учествују у варењу хране.</a:t>
            </a:r>
          </a:p>
          <a:p>
            <a:endParaRPr lang="sr-Cyrl-B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Неке хетеротрофне бактерије живе на живим организмима и изазивају болести то су </a:t>
            </a:r>
            <a:r>
              <a:rPr lang="sr-Cyrl-B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ПАРАЗИТСКЕ БАКТЕРИЈЕ</a:t>
            </a:r>
            <a:r>
              <a:rPr lang="sr-Cyrl-B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92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FC6203-86C8-471D-8544-D12C834929AE}"/>
              </a:ext>
            </a:extLst>
          </p:cNvPr>
          <p:cNvSpPr txBox="1"/>
          <p:nvPr/>
        </p:nvSpPr>
        <p:spPr>
          <a:xfrm>
            <a:off x="296260" y="281175"/>
            <a:ext cx="6260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B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2. Bakterije i cijanobakterije">
            <a:extLst>
              <a:ext uri="{FF2B5EF4-FFF2-40B4-BE49-F238E27FC236}">
                <a16:creationId xmlns:a16="http://schemas.microsoft.com/office/drawing/2014/main" id="{3586A502-E254-4DEC-85D1-D65DA8601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885" y="29464"/>
            <a:ext cx="4998407" cy="511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6E2765-505E-4182-AAD8-922793B7EDF9}"/>
              </a:ext>
            </a:extLst>
          </p:cNvPr>
          <p:cNvSpPr txBox="1"/>
          <p:nvPr/>
        </p:nvSpPr>
        <p:spPr>
          <a:xfrm>
            <a:off x="143555" y="281175"/>
            <a:ext cx="3664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Најчешћа обољења код човјека изазвана бактеријама су: запаљење плућа, куга, колера, дифтерија, ботулинум.</a:t>
            </a:r>
          </a:p>
          <a:p>
            <a:endParaRPr lang="sr-Cyrl-BA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 се бактерије размножавају?</a:t>
            </a:r>
          </a:p>
          <a:p>
            <a:r>
              <a:rPr lang="sr-Cyrl-BA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Најчешће се размножавају бинарном диобом-дијељењем и пупљењем.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34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94C5BC-FFFB-4734-BC0E-A586D591E282}"/>
              </a:ext>
            </a:extLst>
          </p:cNvPr>
          <p:cNvSpPr txBox="1"/>
          <p:nvPr/>
        </p:nvSpPr>
        <p:spPr>
          <a:xfrm>
            <a:off x="143555" y="128470"/>
            <a:ext cx="6719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 спријечити бактеријско обољење и како се лијечити?</a:t>
            </a:r>
          </a:p>
          <a:p>
            <a:endParaRPr lang="sr-Cyrl-B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 сте болесни останите код куће док траје период инкубације!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Редовно перите руке!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Редовно провјетравајте просторије у кући!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Једите витамине, воће и поврће!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sr-Cyrl-B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Бактеријска обољења лијече се АНТИБИОТИЦИМА!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Ešerihija Koli u Mokraći | Prirodni Lekovi i Ishrana | Prirodno Lečenje">
            <a:extLst>
              <a:ext uri="{FF2B5EF4-FFF2-40B4-BE49-F238E27FC236}">
                <a16:creationId xmlns:a16="http://schemas.microsoft.com/office/drawing/2014/main" id="{3BD141F5-8902-4D20-A514-4EB76DA48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6"/>
          <a:stretch/>
        </p:blipFill>
        <p:spPr bwMode="auto">
          <a:xfrm>
            <a:off x="186274" y="3182570"/>
            <a:ext cx="1985165" cy="175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равилно прање руку | ЕТШ Вук Караџић">
            <a:extLst>
              <a:ext uri="{FF2B5EF4-FFF2-40B4-BE49-F238E27FC236}">
                <a16:creationId xmlns:a16="http://schemas.microsoft.com/office/drawing/2014/main" id="{64718754-D05D-4E19-B279-3D0C0F71B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30" y="3182570"/>
            <a:ext cx="2457450" cy="175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ntibiotici - važnost pravilnog korištenja - Plava Poliklinika">
            <a:extLst>
              <a:ext uri="{FF2B5EF4-FFF2-40B4-BE49-F238E27FC236}">
                <a16:creationId xmlns:a16="http://schemas.microsoft.com/office/drawing/2014/main" id="{7DD0A989-1BCA-41E3-94E3-A52548BB5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260" y="3182570"/>
            <a:ext cx="2538135" cy="175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681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vijetom se širi gonoreja superotporna na antibiotike | Express">
            <a:extLst>
              <a:ext uri="{FF2B5EF4-FFF2-40B4-BE49-F238E27FC236}">
                <a16:creationId xmlns:a16="http://schemas.microsoft.com/office/drawing/2014/main" id="{D2A79495-C597-4DCC-8AAF-5337F8E4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51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On-screen Show (16:9)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2021-01-28T19:22:45Z</dcterms:modified>
</cp:coreProperties>
</file>