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13"/>
  </p:notesMasterIdLst>
  <p:sldIdLst>
    <p:sldId id="256" r:id="rId2"/>
    <p:sldId id="265" r:id="rId3"/>
    <p:sldId id="263" r:id="rId4"/>
    <p:sldId id="264" r:id="rId5"/>
    <p:sldId id="258" r:id="rId6"/>
    <p:sldId id="259" r:id="rId7"/>
    <p:sldId id="271" r:id="rId8"/>
    <p:sldId id="272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18908-702F-4E3F-A2E0-E3DE2B006F57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273F45-5343-4651-8215-137CAE9D823A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endParaRPr lang="en-US" sz="2800" b="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0FC10F36-028F-40F4-BB8F-8D54B22318D9}" type="parTrans" cxnId="{373B9F94-6F96-4CA4-B2E8-7BF1E2FA3574}">
      <dgm:prSet/>
      <dgm:spPr/>
      <dgm:t>
        <a:bodyPr/>
        <a:lstStyle/>
        <a:p>
          <a:endParaRPr lang="en-US"/>
        </a:p>
      </dgm:t>
    </dgm:pt>
    <dgm:pt modelId="{E5B34CA7-9D26-4960-B4E0-5B57E67FAA4E}" type="sibTrans" cxnId="{373B9F94-6F96-4CA4-B2E8-7BF1E2FA3574}">
      <dgm:prSet/>
      <dgm:spPr/>
      <dgm:t>
        <a:bodyPr/>
        <a:lstStyle/>
        <a:p>
          <a:endParaRPr lang="en-US"/>
        </a:p>
      </dgm:t>
    </dgm:pt>
    <dgm:pt modelId="{CA3AD341-643F-4F82-9D85-3CE544A2C66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Was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ist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totale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342957EB-C009-4051-9118-3441349ED7F8}" type="parTrans" cxnId="{3CD49A1B-7153-41BD-B06E-7555EBE93476}">
      <dgm:prSet/>
      <dgm:spPr/>
      <dgm:t>
        <a:bodyPr/>
        <a:lstStyle/>
        <a:p>
          <a:endParaRPr lang="en-US"/>
        </a:p>
      </dgm:t>
    </dgm:pt>
    <dgm:pt modelId="{D6D8FD23-3E33-4E90-8105-12C31E9A0B91}" type="sibTrans" cxnId="{3CD49A1B-7153-41BD-B06E-7555EBE93476}">
      <dgm:prSet/>
      <dgm:spPr/>
      <dgm:t>
        <a:bodyPr/>
        <a:lstStyle/>
        <a:p>
          <a:endParaRPr lang="en-US"/>
        </a:p>
      </dgm:t>
    </dgm:pt>
    <dgm:pt modelId="{46932808-B3D3-4567-8F65-1AC74852DF2A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Wie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ist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das Wetter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bei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einer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BF333FA4-1041-4201-BF80-FBBDF37E6070}" type="parTrans" cxnId="{86E68C9A-3963-410D-B275-C0B579080BB5}">
      <dgm:prSet/>
      <dgm:spPr/>
      <dgm:t>
        <a:bodyPr/>
        <a:lstStyle/>
        <a:p>
          <a:endParaRPr lang="en-US"/>
        </a:p>
      </dgm:t>
    </dgm:pt>
    <dgm:pt modelId="{B740AD1E-4961-40FD-9CD5-6522FAE80558}" type="sibTrans" cxnId="{86E68C9A-3963-410D-B275-C0B579080BB5}">
      <dgm:prSet/>
      <dgm:spPr/>
      <dgm:t>
        <a:bodyPr/>
        <a:lstStyle/>
        <a:p>
          <a:endParaRPr lang="en-US"/>
        </a:p>
      </dgm:t>
    </dgm:pt>
    <dgm:pt modelId="{3DD21DD2-E828-41AA-A1C9-DE368D7EA59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Wo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kann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man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Spezialbrille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kaufen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EC254008-9051-421C-B8C7-15C8561CBF80}" type="parTrans" cxnId="{AE6FFB52-AD7C-458F-984B-FEB78B2097B0}">
      <dgm:prSet/>
      <dgm:spPr/>
      <dgm:t>
        <a:bodyPr/>
        <a:lstStyle/>
        <a:p>
          <a:endParaRPr lang="en-US"/>
        </a:p>
      </dgm:t>
    </dgm:pt>
    <dgm:pt modelId="{AB76F0A1-128E-4D9C-A777-77DA7D54E75F}" type="sibTrans" cxnId="{AE6FFB52-AD7C-458F-984B-FEB78B2097B0}">
      <dgm:prSet/>
      <dgm:spPr/>
      <dgm:t>
        <a:bodyPr/>
        <a:lstStyle/>
        <a:p>
          <a:endParaRPr lang="en-US"/>
        </a:p>
      </dgm:t>
    </dgm:pt>
    <dgm:pt modelId="{9B944E53-38CE-4612-9569-425F2C26AF5D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Wie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lange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dauert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eine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Bell MT" panose="02020503060305020303" pitchFamily="18" charset="0"/>
            </a:rPr>
            <a:t>Sonnenfinsternis</a:t>
          </a:r>
          <a:r>
            <a:rPr lang="en-US" sz="2000" dirty="0" smtClean="0">
              <a:solidFill>
                <a:schemeClr val="bg1"/>
              </a:solidFill>
              <a:latin typeface="Bell MT" panose="02020503060305020303" pitchFamily="18" charset="0"/>
            </a:rPr>
            <a:t>?</a:t>
          </a:r>
          <a:endParaRPr lang="en-US" sz="2000" dirty="0">
            <a:solidFill>
              <a:schemeClr val="bg1"/>
            </a:solidFill>
            <a:latin typeface="Bell MT" panose="02020503060305020303" pitchFamily="18" charset="0"/>
          </a:endParaRPr>
        </a:p>
      </dgm:t>
    </dgm:pt>
    <dgm:pt modelId="{9E6A2410-45C7-4E65-89EC-1601BB81DC81}" type="parTrans" cxnId="{EC37AE51-7EC6-4D68-A45C-92580448F3C9}">
      <dgm:prSet/>
      <dgm:spPr/>
      <dgm:t>
        <a:bodyPr/>
        <a:lstStyle/>
        <a:p>
          <a:endParaRPr lang="en-US"/>
        </a:p>
      </dgm:t>
    </dgm:pt>
    <dgm:pt modelId="{5E9BE500-588A-4A0B-A6EC-C137D1443A5D}" type="sibTrans" cxnId="{EC37AE51-7EC6-4D68-A45C-92580448F3C9}">
      <dgm:prSet/>
      <dgm:spPr/>
      <dgm:t>
        <a:bodyPr/>
        <a:lstStyle/>
        <a:p>
          <a:endParaRPr lang="en-US"/>
        </a:p>
      </dgm:t>
    </dgm:pt>
    <dgm:pt modelId="{28F60228-37D8-4640-ACC6-70862EDD66A8}" type="pres">
      <dgm:prSet presAssocID="{F0F18908-702F-4E3F-A2E0-E3DE2B006F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AD4A1-C6B7-4140-8AFD-48C67B96B1D9}" type="pres">
      <dgm:prSet presAssocID="{DE273F45-5343-4651-8215-137CAE9D823A}" presName="centerShape" presStyleLbl="node0" presStyleIdx="0" presStyleCnt="1" custScaleX="321766" custLinFactNeighborX="-3860" custLinFactNeighborY="-483"/>
      <dgm:spPr/>
      <dgm:t>
        <a:bodyPr/>
        <a:lstStyle/>
        <a:p>
          <a:endParaRPr lang="en-US"/>
        </a:p>
      </dgm:t>
    </dgm:pt>
    <dgm:pt modelId="{82529E03-93EE-4C47-B05E-77814797F28E}" type="pres">
      <dgm:prSet presAssocID="{342957EB-C009-4051-9118-3441349ED7F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FB433EF-1679-4A02-88C7-F311333471C0}" type="pres">
      <dgm:prSet presAssocID="{342957EB-C009-4051-9118-3441349ED7F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F628B93-8E43-4668-8CB2-151DFF8CE13B}" type="pres">
      <dgm:prSet presAssocID="{CA3AD341-643F-4F82-9D85-3CE544A2C663}" presName="node" presStyleLbl="node1" presStyleIdx="0" presStyleCnt="4" custScaleX="24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B8711-3CED-4392-9500-734AD5D2B194}" type="pres">
      <dgm:prSet presAssocID="{BF333FA4-1041-4201-BF80-FBBDF37E607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A9907D1-D91C-4C37-8AB5-E6265A42ED2E}" type="pres">
      <dgm:prSet presAssocID="{BF333FA4-1041-4201-BF80-FBBDF37E60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95DF264-A610-4294-88F9-F103A6A9F773}" type="pres">
      <dgm:prSet presAssocID="{46932808-B3D3-4567-8F65-1AC74852DF2A}" presName="node" presStyleLbl="node1" presStyleIdx="1" presStyleCnt="4" custScaleX="225886" custRadScaleRad="267349" custRadScaleInc="1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3B72B-1A99-4629-BB15-0846108ED449}" type="pres">
      <dgm:prSet presAssocID="{EC254008-9051-421C-B8C7-15C8561CBF8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B1D0FCC-27B5-415F-9EDC-65FCAEE6BFB2}" type="pres">
      <dgm:prSet presAssocID="{EC254008-9051-421C-B8C7-15C8561CBF8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54C2DE3-176D-47C1-8610-A25FA0F06D61}" type="pres">
      <dgm:prSet presAssocID="{3DD21DD2-E828-41AA-A1C9-DE368D7EA59B}" presName="node" presStyleLbl="node1" presStyleIdx="2" presStyleCnt="4" custScaleX="377934" custScaleY="88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BE9E-0A28-4EC0-8479-5AEC5EE12240}" type="pres">
      <dgm:prSet presAssocID="{9E6A2410-45C7-4E65-89EC-1601BB81DC8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99CFCC4-9783-4A69-ACAC-1CA2593636AE}" type="pres">
      <dgm:prSet presAssocID="{9E6A2410-45C7-4E65-89EC-1601BB81DC8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FF747F-2CB1-4383-B07E-E440BCF10706}" type="pres">
      <dgm:prSet presAssocID="{9B944E53-38CE-4612-9569-425F2C26AF5D}" presName="node" presStyleLbl="node1" presStyleIdx="3" presStyleCnt="4" custScaleX="213476" custRadScaleRad="281940" custRadScaleInc="-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F63159-1464-43A6-836B-01716FDACFEC}" type="presOf" srcId="{9E6A2410-45C7-4E65-89EC-1601BB81DC81}" destId="{899CFCC4-9783-4A69-ACAC-1CA2593636AE}" srcOrd="1" destOrd="0" presId="urn:microsoft.com/office/officeart/2005/8/layout/radial5"/>
    <dgm:cxn modelId="{EC37AE51-7EC6-4D68-A45C-92580448F3C9}" srcId="{DE273F45-5343-4651-8215-137CAE9D823A}" destId="{9B944E53-38CE-4612-9569-425F2C26AF5D}" srcOrd="3" destOrd="0" parTransId="{9E6A2410-45C7-4E65-89EC-1601BB81DC81}" sibTransId="{5E9BE500-588A-4A0B-A6EC-C137D1443A5D}"/>
    <dgm:cxn modelId="{3CD49A1B-7153-41BD-B06E-7555EBE93476}" srcId="{DE273F45-5343-4651-8215-137CAE9D823A}" destId="{CA3AD341-643F-4F82-9D85-3CE544A2C663}" srcOrd="0" destOrd="0" parTransId="{342957EB-C009-4051-9118-3441349ED7F8}" sibTransId="{D6D8FD23-3E33-4E90-8105-12C31E9A0B91}"/>
    <dgm:cxn modelId="{307B0750-7745-4439-B24B-0DDDB1BD872B}" type="presOf" srcId="{F0F18908-702F-4E3F-A2E0-E3DE2B006F57}" destId="{28F60228-37D8-4640-ACC6-70862EDD66A8}" srcOrd="0" destOrd="0" presId="urn:microsoft.com/office/officeart/2005/8/layout/radial5"/>
    <dgm:cxn modelId="{CDF6560E-DD14-4A8F-801A-D069CBB17BDB}" type="presOf" srcId="{9E6A2410-45C7-4E65-89EC-1601BB81DC81}" destId="{8157BE9E-0A28-4EC0-8479-5AEC5EE12240}" srcOrd="0" destOrd="0" presId="urn:microsoft.com/office/officeart/2005/8/layout/radial5"/>
    <dgm:cxn modelId="{327DBD9A-5579-4265-B65F-750931982740}" type="presOf" srcId="{EC254008-9051-421C-B8C7-15C8561CBF80}" destId="{BB1D0FCC-27B5-415F-9EDC-65FCAEE6BFB2}" srcOrd="1" destOrd="0" presId="urn:microsoft.com/office/officeart/2005/8/layout/radial5"/>
    <dgm:cxn modelId="{AE6FFB52-AD7C-458F-984B-FEB78B2097B0}" srcId="{DE273F45-5343-4651-8215-137CAE9D823A}" destId="{3DD21DD2-E828-41AA-A1C9-DE368D7EA59B}" srcOrd="2" destOrd="0" parTransId="{EC254008-9051-421C-B8C7-15C8561CBF80}" sibTransId="{AB76F0A1-128E-4D9C-A777-77DA7D54E75F}"/>
    <dgm:cxn modelId="{373CF331-8E6E-40C3-B190-7A8CB4D9A0FA}" type="presOf" srcId="{3DD21DD2-E828-41AA-A1C9-DE368D7EA59B}" destId="{054C2DE3-176D-47C1-8610-A25FA0F06D61}" srcOrd="0" destOrd="0" presId="urn:microsoft.com/office/officeart/2005/8/layout/radial5"/>
    <dgm:cxn modelId="{E6AF06AF-0D64-4323-AFF5-BBEB3D173A9B}" type="presOf" srcId="{DE273F45-5343-4651-8215-137CAE9D823A}" destId="{326AD4A1-C6B7-4140-8AFD-48C67B96B1D9}" srcOrd="0" destOrd="0" presId="urn:microsoft.com/office/officeart/2005/8/layout/radial5"/>
    <dgm:cxn modelId="{373B9F94-6F96-4CA4-B2E8-7BF1E2FA3574}" srcId="{F0F18908-702F-4E3F-A2E0-E3DE2B006F57}" destId="{DE273F45-5343-4651-8215-137CAE9D823A}" srcOrd="0" destOrd="0" parTransId="{0FC10F36-028F-40F4-BB8F-8D54B22318D9}" sibTransId="{E5B34CA7-9D26-4960-B4E0-5B57E67FAA4E}"/>
    <dgm:cxn modelId="{96B18A33-8A50-4CE0-9A12-BCBDF3EE44C7}" type="presOf" srcId="{CA3AD341-643F-4F82-9D85-3CE544A2C663}" destId="{3F628B93-8E43-4668-8CB2-151DFF8CE13B}" srcOrd="0" destOrd="0" presId="urn:microsoft.com/office/officeart/2005/8/layout/radial5"/>
    <dgm:cxn modelId="{9C3476D7-67A2-47BA-9B98-CDBCDB8AE344}" type="presOf" srcId="{BF333FA4-1041-4201-BF80-FBBDF37E6070}" destId="{BA9907D1-D91C-4C37-8AB5-E6265A42ED2E}" srcOrd="1" destOrd="0" presId="urn:microsoft.com/office/officeart/2005/8/layout/radial5"/>
    <dgm:cxn modelId="{A59A8ADD-9DEF-40A2-8ADE-8B315ED9B8C7}" type="presOf" srcId="{342957EB-C009-4051-9118-3441349ED7F8}" destId="{82529E03-93EE-4C47-B05E-77814797F28E}" srcOrd="0" destOrd="0" presId="urn:microsoft.com/office/officeart/2005/8/layout/radial5"/>
    <dgm:cxn modelId="{D992FBD2-C373-4274-ACD0-FCDF9DA96501}" type="presOf" srcId="{9B944E53-38CE-4612-9569-425F2C26AF5D}" destId="{18FF747F-2CB1-4383-B07E-E440BCF10706}" srcOrd="0" destOrd="0" presId="urn:microsoft.com/office/officeart/2005/8/layout/radial5"/>
    <dgm:cxn modelId="{A40E7E17-CA3F-40B5-8B9D-E9102A7CC5F8}" type="presOf" srcId="{BF333FA4-1041-4201-BF80-FBBDF37E6070}" destId="{26FB8711-3CED-4392-9500-734AD5D2B194}" srcOrd="0" destOrd="0" presId="urn:microsoft.com/office/officeart/2005/8/layout/radial5"/>
    <dgm:cxn modelId="{86E68C9A-3963-410D-B275-C0B579080BB5}" srcId="{DE273F45-5343-4651-8215-137CAE9D823A}" destId="{46932808-B3D3-4567-8F65-1AC74852DF2A}" srcOrd="1" destOrd="0" parTransId="{BF333FA4-1041-4201-BF80-FBBDF37E6070}" sibTransId="{B740AD1E-4961-40FD-9CD5-6522FAE80558}"/>
    <dgm:cxn modelId="{4E138F31-6820-4F18-9B78-5F1C39748570}" type="presOf" srcId="{342957EB-C009-4051-9118-3441349ED7F8}" destId="{8FB433EF-1679-4A02-88C7-F311333471C0}" srcOrd="1" destOrd="0" presId="urn:microsoft.com/office/officeart/2005/8/layout/radial5"/>
    <dgm:cxn modelId="{0A0570E7-C7DC-49F6-B552-29E0F2F22F89}" type="presOf" srcId="{46932808-B3D3-4567-8F65-1AC74852DF2A}" destId="{095DF264-A610-4294-88F9-F103A6A9F773}" srcOrd="0" destOrd="0" presId="urn:microsoft.com/office/officeart/2005/8/layout/radial5"/>
    <dgm:cxn modelId="{CBC2A60C-212C-46B4-8129-A2958602BA11}" type="presOf" srcId="{EC254008-9051-421C-B8C7-15C8561CBF80}" destId="{4973B72B-1A99-4629-BB15-0846108ED449}" srcOrd="0" destOrd="0" presId="urn:microsoft.com/office/officeart/2005/8/layout/radial5"/>
    <dgm:cxn modelId="{F1553A0B-78C5-4D45-90E5-B31F63B7DD1C}" type="presParOf" srcId="{28F60228-37D8-4640-ACC6-70862EDD66A8}" destId="{326AD4A1-C6B7-4140-8AFD-48C67B96B1D9}" srcOrd="0" destOrd="0" presId="urn:microsoft.com/office/officeart/2005/8/layout/radial5"/>
    <dgm:cxn modelId="{E16D310D-1F30-4E6A-B014-DEE8CA20D827}" type="presParOf" srcId="{28F60228-37D8-4640-ACC6-70862EDD66A8}" destId="{82529E03-93EE-4C47-B05E-77814797F28E}" srcOrd="1" destOrd="0" presId="urn:microsoft.com/office/officeart/2005/8/layout/radial5"/>
    <dgm:cxn modelId="{4FE79565-A40F-4F82-A7EE-FCF64763CA78}" type="presParOf" srcId="{82529E03-93EE-4C47-B05E-77814797F28E}" destId="{8FB433EF-1679-4A02-88C7-F311333471C0}" srcOrd="0" destOrd="0" presId="urn:microsoft.com/office/officeart/2005/8/layout/radial5"/>
    <dgm:cxn modelId="{0120341C-6C8F-4D13-AF41-5330ADAC1072}" type="presParOf" srcId="{28F60228-37D8-4640-ACC6-70862EDD66A8}" destId="{3F628B93-8E43-4668-8CB2-151DFF8CE13B}" srcOrd="2" destOrd="0" presId="urn:microsoft.com/office/officeart/2005/8/layout/radial5"/>
    <dgm:cxn modelId="{01C5B435-DAAE-4D1A-86ED-F7C48FA27368}" type="presParOf" srcId="{28F60228-37D8-4640-ACC6-70862EDD66A8}" destId="{26FB8711-3CED-4392-9500-734AD5D2B194}" srcOrd="3" destOrd="0" presId="urn:microsoft.com/office/officeart/2005/8/layout/radial5"/>
    <dgm:cxn modelId="{DE062814-9433-4623-8C8B-D184E3A42AF0}" type="presParOf" srcId="{26FB8711-3CED-4392-9500-734AD5D2B194}" destId="{BA9907D1-D91C-4C37-8AB5-E6265A42ED2E}" srcOrd="0" destOrd="0" presId="urn:microsoft.com/office/officeart/2005/8/layout/radial5"/>
    <dgm:cxn modelId="{AD21A0EE-7784-4A6B-8D46-D05B55067076}" type="presParOf" srcId="{28F60228-37D8-4640-ACC6-70862EDD66A8}" destId="{095DF264-A610-4294-88F9-F103A6A9F773}" srcOrd="4" destOrd="0" presId="urn:microsoft.com/office/officeart/2005/8/layout/radial5"/>
    <dgm:cxn modelId="{F99C57D3-E4F1-468C-A956-883C29E5629F}" type="presParOf" srcId="{28F60228-37D8-4640-ACC6-70862EDD66A8}" destId="{4973B72B-1A99-4629-BB15-0846108ED449}" srcOrd="5" destOrd="0" presId="urn:microsoft.com/office/officeart/2005/8/layout/radial5"/>
    <dgm:cxn modelId="{8462746C-4DF7-41E8-BB01-75712D6CE235}" type="presParOf" srcId="{4973B72B-1A99-4629-BB15-0846108ED449}" destId="{BB1D0FCC-27B5-415F-9EDC-65FCAEE6BFB2}" srcOrd="0" destOrd="0" presId="urn:microsoft.com/office/officeart/2005/8/layout/radial5"/>
    <dgm:cxn modelId="{C4AC35BC-2D1E-45F0-8949-B99B85BEE128}" type="presParOf" srcId="{28F60228-37D8-4640-ACC6-70862EDD66A8}" destId="{054C2DE3-176D-47C1-8610-A25FA0F06D61}" srcOrd="6" destOrd="0" presId="urn:microsoft.com/office/officeart/2005/8/layout/radial5"/>
    <dgm:cxn modelId="{680DE071-D162-4CAC-9508-12C3965AE88B}" type="presParOf" srcId="{28F60228-37D8-4640-ACC6-70862EDD66A8}" destId="{8157BE9E-0A28-4EC0-8479-5AEC5EE12240}" srcOrd="7" destOrd="0" presId="urn:microsoft.com/office/officeart/2005/8/layout/radial5"/>
    <dgm:cxn modelId="{97195B4B-D4AD-47B1-A3A5-06B217152F21}" type="presParOf" srcId="{8157BE9E-0A28-4EC0-8479-5AEC5EE12240}" destId="{899CFCC4-9783-4A69-ACAC-1CA2593636AE}" srcOrd="0" destOrd="0" presId="urn:microsoft.com/office/officeart/2005/8/layout/radial5"/>
    <dgm:cxn modelId="{4ABC602D-559C-43A5-A406-5979D76FA480}" type="presParOf" srcId="{28F60228-37D8-4640-ACC6-70862EDD66A8}" destId="{18FF747F-2CB1-4383-B07E-E440BCF1070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2266-CC5B-474B-ACC6-0A14E102A72F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49079-F8F2-4A23-9F40-344B304B6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0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7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2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5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4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84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66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de-DE" sz="5400" dirty="0" smtClean="0">
                <a:latin typeface="Bell MT" panose="02020503060305020303" pitchFamily="18" charset="0"/>
              </a:rPr>
              <a:t>LEKTION 34</a:t>
            </a:r>
            <a:r>
              <a:rPr lang="sr-Latn-BA" sz="5400" dirty="0" smtClean="0">
                <a:latin typeface="Bell MT" panose="02020503060305020303" pitchFamily="18" charset="0"/>
              </a:rPr>
              <a:t/>
            </a:r>
            <a:br>
              <a:rPr lang="sr-Latn-BA" sz="5400" dirty="0" smtClean="0">
                <a:latin typeface="Bell MT" panose="02020503060305020303" pitchFamily="18" charset="0"/>
              </a:rPr>
            </a:br>
            <a:r>
              <a:rPr lang="sr-Latn-BA" sz="5400" dirty="0" smtClean="0">
                <a:latin typeface="Bell MT" panose="02020503060305020303" pitchFamily="18" charset="0"/>
              </a:rPr>
              <a:t>Die sonnenfinsternis</a:t>
            </a:r>
            <a:br>
              <a:rPr lang="sr-Latn-BA" sz="5400" dirty="0" smtClean="0">
                <a:latin typeface="Bell MT" panose="02020503060305020303" pitchFamily="18" charset="0"/>
              </a:rPr>
            </a:br>
            <a:r>
              <a:rPr lang="sr-Latn-BA" sz="3200" i="1" u="sng" dirty="0" smtClean="0">
                <a:latin typeface="Bell MT" panose="02020503060305020303" pitchFamily="18" charset="0"/>
              </a:rPr>
              <a:t>totale sonnenfinsternis am 21.4.</a:t>
            </a:r>
            <a:endParaRPr lang="en-GB" sz="3200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41" y="4558938"/>
            <a:ext cx="8637072" cy="14499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KURSBUCH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: </a:t>
            </a:r>
            <a:r>
              <a:rPr lang="de-DE" sz="2400" i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„Beste Freunde“</a:t>
            </a:r>
          </a:p>
          <a:p>
            <a:pPr algn="l"/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Deutsch für jugendliche, 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A2.</a:t>
            </a:r>
            <a:r>
              <a:rPr lang="sr-Latn-BA" sz="24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2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algn="l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9.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klasse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96" y="2063932"/>
            <a:ext cx="1461562" cy="1345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06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39635"/>
            <a:ext cx="10533789" cy="913228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4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Die </a:t>
            </a:r>
            <a:r>
              <a:rPr lang="de-DE" sz="2400" dirty="0">
                <a:latin typeface="Bell MT" panose="02020503060305020303" pitchFamily="18" charset="0"/>
                <a:cs typeface="Calibri Light" panose="020F0302020204030204" pitchFamily="34" charset="0"/>
              </a:rPr>
              <a:t>HAUSAUFGABE</a:t>
            </a:r>
            <a:r>
              <a:rPr lang="de-DE" sz="24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:</a:t>
            </a: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000" u="sng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arbeitsbuch</a:t>
            </a:r>
            <a: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0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                 SEITE 60 – Aufgabe 2a, 2b, 2c,                               seite 61 – aufgabe 3, 4</a:t>
            </a: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</a:br>
            <a: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  <a:t/>
            </a:r>
            <a:br>
              <a:rPr lang="de-DE" sz="2000" dirty="0">
                <a:latin typeface="Bell MT" panose="02020503060305020303" pitchFamily="18" charset="0"/>
                <a:cs typeface="Calibri Light" panose="020F0302020204030204" pitchFamily="34" charset="0"/>
              </a:rPr>
            </a:br>
            <a:endParaRPr lang="en-GB" sz="2000" dirty="0">
              <a:latin typeface="Bell MT" panose="020205030603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70" y="1345926"/>
            <a:ext cx="3188262" cy="4686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0" y="1486499"/>
            <a:ext cx="5824693" cy="454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43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Vielen Dank für eure Aufmerksamkeit!</a:t>
            </a:r>
          </a:p>
          <a:p>
            <a:pPr marL="0" indent="0" algn="ctr">
              <a:buNone/>
            </a:pP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AUF WIEDERSEHEN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36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05" y="177502"/>
            <a:ext cx="9291215" cy="9850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BA" sz="2000" dirty="0" smtClean="0">
                <a:latin typeface="Bell MT" panose="02020503060305020303" pitchFamily="18" charset="0"/>
              </a:rPr>
              <a:t>Lies den text. </a:t>
            </a:r>
            <a:r>
              <a:rPr lang="sr-Latn-BA" sz="1600" dirty="0" smtClean="0">
                <a:latin typeface="Bell MT" panose="02020503060305020303" pitchFamily="18" charset="0"/>
              </a:rPr>
              <a:t>(seite </a:t>
            </a:r>
            <a:r>
              <a:rPr lang="sr-Latn-BA" sz="2200" dirty="0" smtClean="0">
                <a:latin typeface="Bell MT" panose="02020503060305020303" pitchFamily="18" charset="0"/>
              </a:rPr>
              <a:t>44</a:t>
            </a:r>
            <a:r>
              <a:rPr lang="sr-Latn-BA" sz="1600" dirty="0" smtClean="0">
                <a:latin typeface="Bell MT" panose="02020503060305020303" pitchFamily="18" charset="0"/>
              </a:rPr>
              <a:t>)</a:t>
            </a:r>
            <a:r>
              <a:rPr lang="de-DE" sz="1600" dirty="0" smtClean="0">
                <a:latin typeface="Bell MT" panose="02020503060305020303" pitchFamily="18" charset="0"/>
              </a:rPr>
              <a:t/>
            </a:r>
            <a:br>
              <a:rPr lang="de-DE" sz="1600" dirty="0" smtClean="0">
                <a:latin typeface="Bell MT" panose="02020503060305020303" pitchFamily="18" charset="0"/>
              </a:rPr>
            </a:br>
            <a:r>
              <a:rPr lang="de-DE" sz="2000" dirty="0" smtClean="0">
                <a:latin typeface="Bell MT" panose="02020503060305020303" pitchFamily="18" charset="0"/>
              </a:rPr>
              <a:t>welches bild passt?</a:t>
            </a:r>
            <a:r>
              <a:rPr lang="de-DE" sz="1600" dirty="0" smtClean="0">
                <a:latin typeface="Bell MT" panose="02020503060305020303" pitchFamily="18" charset="0"/>
              </a:rPr>
              <a:t/>
            </a:r>
            <a:br>
              <a:rPr lang="de-DE" sz="1600" dirty="0" smtClean="0">
                <a:latin typeface="Bell MT" panose="02020503060305020303" pitchFamily="18" charset="0"/>
              </a:rPr>
            </a:br>
            <a:endParaRPr lang="en-GB" sz="16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679269"/>
            <a:ext cx="10533788" cy="5394960"/>
          </a:xfrm>
        </p:spPr>
        <p:txBody>
          <a:bodyPr/>
          <a:lstStyle/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sr-Latn-BA" dirty="0" smtClean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" y="1410788"/>
            <a:ext cx="11743507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92" y="130629"/>
            <a:ext cx="9291215" cy="653144"/>
          </a:xfrm>
        </p:spPr>
        <p:txBody>
          <a:bodyPr>
            <a:normAutofit/>
          </a:bodyPr>
          <a:lstStyle/>
          <a:p>
            <a:pPr algn="l"/>
            <a:r>
              <a:rPr lang="de-DE" sz="2800" u="sng" dirty="0" smtClean="0">
                <a:latin typeface="Bell MT" panose="02020503060305020303" pitchFamily="18" charset="0"/>
              </a:rPr>
              <a:t>Unbekannte wörter:</a:t>
            </a:r>
            <a:endParaRPr lang="en-GB" sz="2800" u="sng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783773"/>
            <a:ext cx="10829108" cy="46825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d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ie Sonnenfinsternis – die Sonne ist 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ganz</a:t>
            </a:r>
            <a:r>
              <a:rPr lang="en-GB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GB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(1) 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oder teilweise</a:t>
            </a:r>
            <a:r>
              <a:rPr lang="en-GB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(2)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durch den Mond </a:t>
            </a:r>
            <a:r>
              <a:rPr lang="sr-Latn-BA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verdeckt</a:t>
            </a:r>
            <a:r>
              <a:rPr lang="en-GB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endParaRPr lang="sr-Latn-BA" sz="8000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sr-Latn-BA" sz="8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z.B.:</a:t>
            </a: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-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e</a:t>
            </a:r>
            <a:r>
              <a:rPr lang="sr-Latn-BA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ine totale, ringf</a:t>
            </a: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örmige </a:t>
            </a: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Sonnenfinsternis                                                                            </a:t>
            </a:r>
            <a:r>
              <a:rPr lang="de-DE" sz="12800" dirty="0" smtClean="0">
                <a:latin typeface="Bell MT" panose="02020503060305020303" pitchFamily="18" charset="0"/>
              </a:rPr>
              <a:t>1</a:t>
            </a:r>
            <a:endParaRPr lang="de-DE" sz="12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- eine Sonnenfinsternis beobachten</a:t>
            </a:r>
            <a:endParaRPr lang="en-GB" sz="8000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8000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erleben = erfahren 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(Engl. </a:t>
            </a:r>
            <a:r>
              <a:rPr lang="de-DE" sz="8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e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xperience)                                                                               </a:t>
            </a:r>
            <a:r>
              <a:rPr lang="de-DE" sz="12800" i="1" dirty="0" smtClean="0">
                <a:latin typeface="Bell MT" panose="02020503060305020303" pitchFamily="18" charset="0"/>
              </a:rPr>
              <a:t>2</a:t>
            </a:r>
          </a:p>
          <a:p>
            <a:pPr marL="0" indent="0">
              <a:buNone/>
            </a:pPr>
            <a:endParaRPr lang="de-DE" sz="80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wahrscheinlich = sicher, bestimmt, vermutlich 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(Engl</a:t>
            </a:r>
            <a:r>
              <a:rPr lang="de-DE" sz="8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. </a:t>
            </a:r>
            <a:r>
              <a:rPr lang="de-DE" sz="8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probably)</a:t>
            </a:r>
          </a:p>
          <a:p>
            <a:pPr marL="0" indent="0">
              <a:buNone/>
            </a:pPr>
            <a:endParaRPr lang="de-DE" sz="80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d</a:t>
            </a: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ie Chance – Gelegenheit, Möglichkeit</a:t>
            </a:r>
          </a:p>
          <a:p>
            <a:pPr marL="0" indent="0">
              <a:buNone/>
            </a:pPr>
            <a:r>
              <a:rPr lang="de-DE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  </a:t>
            </a:r>
            <a:r>
              <a:rPr lang="de-DE" sz="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de-DE" sz="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</a:t>
            </a:r>
          </a:p>
          <a:p>
            <a:pPr marL="0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                                                   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73" y="222069"/>
            <a:ext cx="1461562" cy="1345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53" y="1685151"/>
            <a:ext cx="2542182" cy="1439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398" y="347320"/>
            <a:ext cx="9291215" cy="69771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293499"/>
              </p:ext>
            </p:extLst>
          </p:nvPr>
        </p:nvGraphicFramePr>
        <p:xfrm>
          <a:off x="496388" y="696175"/>
          <a:ext cx="10868298" cy="491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5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462087"/>
            <a:ext cx="9291215" cy="1049235"/>
          </a:xfrm>
        </p:spPr>
        <p:txBody>
          <a:bodyPr/>
          <a:lstStyle/>
          <a:p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Grammatik entdecken: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</a:br>
            <a:r>
              <a:rPr lang="de-DE" u="sng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Indirekte frage</a:t>
            </a:r>
            <a:endParaRPr lang="en-GB" u="sng" dirty="0">
              <a:solidFill>
                <a:schemeClr val="accent6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11322"/>
            <a:ext cx="9860855" cy="4484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Direkte Frage: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latin typeface="Bell MT" panose="02020503060305020303" pitchFamily="18" charset="0"/>
              </a:rPr>
              <a:t>Was ist eine totale Sonnenfinsternis?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8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solidFill>
                  <a:schemeClr val="tx1">
                    <a:lumMod val="85000"/>
                  </a:schemeClr>
                </a:solidFill>
                <a:latin typeface="Bell MT" panose="02020503060305020303" pitchFamily="18" charset="0"/>
              </a:rPr>
              <a:t>                                                                                                          Nebensatz    </a:t>
            </a:r>
          </a:p>
          <a:p>
            <a:pPr marL="0" indent="0">
              <a:buNone/>
            </a:pPr>
            <a:endParaRPr lang="de-DE" sz="1800" dirty="0" smtClean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2400" u="sng" dirty="0" smtClean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Indirekte </a:t>
            </a:r>
            <a:r>
              <a:rPr lang="de-DE" sz="2400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Frage: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latin typeface="Bell MT" panose="02020503060305020303" pitchFamily="18" charset="0"/>
              </a:rPr>
              <a:t>Kannst du mir sagen,   </a:t>
            </a:r>
            <a:r>
              <a:rPr lang="de-DE" sz="2400" b="1" u="sng" dirty="0" smtClean="0">
                <a:solidFill>
                  <a:schemeClr val="accent1"/>
                </a:solidFill>
                <a:latin typeface="Bell MT" panose="02020503060305020303" pitchFamily="18" charset="0"/>
              </a:rPr>
              <a:t>was</a:t>
            </a:r>
            <a:r>
              <a:rPr lang="de-DE" sz="24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de-DE" sz="2400" u="sng" dirty="0">
                <a:latin typeface="Bell MT" panose="02020503060305020303" pitchFamily="18" charset="0"/>
              </a:rPr>
              <a:t>eine </a:t>
            </a:r>
            <a:r>
              <a:rPr lang="de-DE" sz="2400" u="sng" dirty="0" smtClean="0">
                <a:latin typeface="Bell MT" panose="02020503060305020303" pitchFamily="18" charset="0"/>
              </a:rPr>
              <a:t>totale Sonnenfinsternis</a:t>
            </a:r>
            <a:r>
              <a:rPr lang="de-DE" sz="2400" dirty="0" smtClean="0">
                <a:latin typeface="Bell MT" panose="02020503060305020303" pitchFamily="18" charset="0"/>
              </a:rPr>
              <a:t> </a:t>
            </a:r>
            <a:r>
              <a:rPr lang="de-DE" sz="2400" b="1" u="sng" dirty="0" smtClean="0">
                <a:solidFill>
                  <a:srgbClr val="FFFF00"/>
                </a:solidFill>
                <a:latin typeface="Bell MT" panose="02020503060305020303" pitchFamily="18" charset="0"/>
              </a:rPr>
              <a:t>ist</a:t>
            </a:r>
            <a:r>
              <a:rPr lang="de-DE" sz="2400" dirty="0" smtClean="0">
                <a:latin typeface="Bell MT" panose="02020503060305020303" pitchFamily="18" charset="0"/>
              </a:rPr>
              <a:t>?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                                   </a:t>
            </a:r>
            <a:r>
              <a:rPr lang="de-DE" sz="1800" dirty="0" smtClean="0">
                <a:latin typeface="Bell MT" panose="02020503060305020303" pitchFamily="18" charset="0"/>
              </a:rPr>
              <a:t>Weißt du, </a:t>
            </a:r>
          </a:p>
          <a:p>
            <a:pPr marL="0" indent="0">
              <a:buNone/>
            </a:pPr>
            <a:r>
              <a:rPr lang="de-DE" sz="1800" dirty="0">
                <a:latin typeface="Bell MT" panose="02020503060305020303" pitchFamily="18" charset="0"/>
              </a:rPr>
              <a:t> </a:t>
            </a:r>
            <a:r>
              <a:rPr lang="de-DE" sz="1800" dirty="0" smtClean="0">
                <a:latin typeface="Bell MT" panose="02020503060305020303" pitchFamily="18" charset="0"/>
              </a:rPr>
              <a:t>                                    Möchte sie wissen, </a:t>
            </a:r>
          </a:p>
          <a:p>
            <a:pPr marL="0" indent="0">
              <a:buNone/>
            </a:pPr>
            <a:endParaRPr lang="de-DE" sz="18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Bell MT" panose="02020503060305020303" pitchFamily="18" charset="0"/>
              </a:rPr>
              <a:t>                                     Ich weiß nicht,             </a:t>
            </a:r>
            <a:r>
              <a:rPr lang="de-DE" sz="1800" b="1" u="sng" dirty="0" smtClean="0">
                <a:solidFill>
                  <a:schemeClr val="accent1"/>
                </a:solidFill>
                <a:latin typeface="Bell MT" panose="02020503060305020303" pitchFamily="18" charset="0"/>
              </a:rPr>
              <a:t>was</a:t>
            </a:r>
            <a:r>
              <a:rPr lang="de-DE" sz="1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de-DE" sz="1800" u="sng" dirty="0">
                <a:latin typeface="Bell MT" panose="02020503060305020303" pitchFamily="18" charset="0"/>
              </a:rPr>
              <a:t>eine totale Sonnenfinsternis</a:t>
            </a:r>
            <a:r>
              <a:rPr lang="de-DE" sz="1800" dirty="0">
                <a:latin typeface="Bell MT" panose="02020503060305020303" pitchFamily="18" charset="0"/>
              </a:rPr>
              <a:t> </a:t>
            </a:r>
            <a:r>
              <a:rPr lang="de-DE" sz="1800" b="1" u="sng" dirty="0" smtClean="0">
                <a:solidFill>
                  <a:srgbClr val="FFFF00"/>
                </a:solidFill>
                <a:latin typeface="Bell MT" panose="02020503060305020303" pitchFamily="18" charset="0"/>
              </a:rPr>
              <a:t>ist</a:t>
            </a:r>
            <a:r>
              <a:rPr lang="de-DE" sz="1800" dirty="0">
                <a:latin typeface="Bell MT" panose="02020503060305020303" pitchFamily="18" charset="0"/>
              </a:rPr>
              <a:t>.</a:t>
            </a:r>
            <a:endParaRPr lang="de-DE" sz="1800" u="sng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18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                                                                      </a:t>
            </a:r>
            <a:r>
              <a:rPr lang="de-DE" sz="1800" b="1" dirty="0" smtClean="0">
                <a:solidFill>
                  <a:schemeClr val="accent1"/>
                </a:solidFill>
                <a:latin typeface="Bell MT" panose="02020503060305020303" pitchFamily="18" charset="0"/>
              </a:rPr>
              <a:t>Fragewort    </a:t>
            </a:r>
            <a:r>
              <a:rPr lang="de-DE" sz="18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                         </a:t>
            </a:r>
            <a:r>
              <a:rPr lang="de-DE" sz="1800" b="1" dirty="0" smtClean="0">
                <a:solidFill>
                  <a:srgbClr val="FFFF00"/>
                </a:solidFill>
                <a:latin typeface="Bell MT" panose="02020503060305020303" pitchFamily="18" charset="0"/>
              </a:rPr>
              <a:t>Verb (am Satzende)</a:t>
            </a:r>
            <a:endParaRPr lang="en-GB" sz="1800" b="1" dirty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264331" y="2901241"/>
            <a:ext cx="313508" cy="122790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>
            <a:off x="7618207" y="2312363"/>
            <a:ext cx="209006" cy="496388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6"/>
                </a:solidFill>
              </a:rPr>
              <a:t> 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82880"/>
            <a:ext cx="9162189" cy="1036018"/>
          </a:xfrm>
        </p:spPr>
        <p:txBody>
          <a:bodyPr>
            <a:noAutofit/>
          </a:bodyPr>
          <a:lstStyle/>
          <a:p>
            <a:pPr algn="l"/>
            <a:r>
              <a:rPr lang="de-DE" sz="2400" u="sng" dirty="0" smtClean="0">
                <a:latin typeface="Bell MT" panose="02020503060305020303" pitchFamily="18" charset="0"/>
              </a:rPr>
              <a:t>Die übung:</a:t>
            </a:r>
            <a:br>
              <a:rPr lang="de-DE" sz="2400" u="sng" dirty="0" smtClean="0">
                <a:latin typeface="Bell MT" panose="02020503060305020303" pitchFamily="18" charset="0"/>
              </a:rPr>
            </a:br>
            <a:r>
              <a:rPr lang="de-DE" sz="2400" dirty="0" smtClean="0">
                <a:latin typeface="Bell MT" panose="02020503060305020303" pitchFamily="18" charset="0"/>
              </a:rPr>
              <a:t/>
            </a:r>
            <a:br>
              <a:rPr lang="de-DE" sz="2400" dirty="0" smtClean="0">
                <a:latin typeface="Bell MT" panose="02020503060305020303" pitchFamily="18" charset="0"/>
              </a:rPr>
            </a:br>
            <a:r>
              <a:rPr lang="de-DE" sz="2400" dirty="0" smtClean="0">
                <a:latin typeface="Bell MT" panose="02020503060305020303" pitchFamily="18" charset="0"/>
              </a:rPr>
              <a:t>1. </a:t>
            </a:r>
            <a:r>
              <a:rPr lang="de-DE" sz="2400" dirty="0">
                <a:latin typeface="Bell MT" panose="02020503060305020303" pitchFamily="18" charset="0"/>
              </a:rPr>
              <a:t>Bilde indirekte Fragen mit Fragewort.</a:t>
            </a:r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48" y="1218898"/>
            <a:ext cx="11402272" cy="50643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a) Wo kann man eine Spezialbrille kaufen?</a:t>
            </a: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Mein Bruder möchte wissen, </a:t>
            </a:r>
            <a:r>
              <a:rPr lang="de-DE" sz="4200" u="sng" dirty="0" smtClean="0">
                <a:latin typeface="Bell MT" panose="02020503060305020303" pitchFamily="18" charset="0"/>
              </a:rPr>
              <a:t>wo man eine Spezialbrille kaufen kann.</a:t>
            </a:r>
          </a:p>
          <a:p>
            <a:pPr marL="0" indent="0">
              <a:buNone/>
            </a:pPr>
            <a:endParaRPr lang="de-DE" sz="4200" u="sng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b) Wie lange dauert die Sonnenfinsternis?</a:t>
            </a: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Frag doch deine Lehrerin mal, ____________________________________________ .</a:t>
            </a:r>
          </a:p>
          <a:p>
            <a:pPr marL="0" indent="0">
              <a:buNone/>
            </a:pPr>
            <a:endParaRPr lang="de-DE" sz="33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c) Wie ist das Wetter bei einer Sonnenfinsternis?</a:t>
            </a:r>
          </a:p>
          <a:p>
            <a:pPr marL="0" indent="0">
              <a:buNone/>
            </a:pPr>
            <a:r>
              <a:rPr lang="de-DE" sz="4200" u="sng" dirty="0" smtClean="0">
                <a:solidFill>
                  <a:srgbClr val="FFFF00"/>
                </a:solidFill>
                <a:latin typeface="Bell MT" panose="02020503060305020303" pitchFamily="18" charset="0"/>
              </a:rPr>
              <a:t>Weißt du</a:t>
            </a:r>
            <a:r>
              <a:rPr lang="de-DE" sz="4200" dirty="0">
                <a:latin typeface="Bell MT" panose="02020503060305020303" pitchFamily="18" charset="0"/>
              </a:rPr>
              <a:t>, ____________________________________________ </a:t>
            </a:r>
            <a:r>
              <a:rPr lang="de-DE" sz="4200" dirty="0" smtClean="0">
                <a:solidFill>
                  <a:srgbClr val="FFFF00"/>
                </a:solidFill>
                <a:latin typeface="Bell MT" panose="02020503060305020303" pitchFamily="18" charset="0"/>
              </a:rPr>
              <a:t>?</a:t>
            </a:r>
          </a:p>
          <a:p>
            <a:pPr marL="0" indent="0">
              <a:buNone/>
            </a:pPr>
            <a:endParaRPr lang="de-DE" sz="42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d) Wann stehst du morgen auf?</a:t>
            </a:r>
          </a:p>
          <a:p>
            <a:pPr marL="0" indent="0">
              <a:buNone/>
            </a:pPr>
            <a:r>
              <a:rPr lang="de-DE" sz="4200" dirty="0" smtClean="0">
                <a:latin typeface="Bell MT" panose="02020503060305020303" pitchFamily="18" charset="0"/>
              </a:rPr>
              <a:t>Ich bin nicht sicher, </a:t>
            </a:r>
            <a:r>
              <a:rPr lang="de-DE" sz="4000" dirty="0" smtClean="0">
                <a:latin typeface="Bell MT" panose="02020503060305020303" pitchFamily="18" charset="0"/>
              </a:rPr>
              <a:t>____________________________________________ .</a:t>
            </a:r>
            <a:endParaRPr lang="de-DE" sz="3800" u="sng" dirty="0" smtClean="0">
              <a:solidFill>
                <a:srgbClr val="FFFF00"/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3800" u="sng" dirty="0">
              <a:solidFill>
                <a:srgbClr val="FFFF00"/>
              </a:solidFill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u="sng" dirty="0" smtClean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18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6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2015732"/>
            <a:ext cx="10411096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b) Wie lange dauert die Sonnenfinsternis?</a:t>
            </a:r>
          </a:p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Frag doch deine Lehrerin mal, </a:t>
            </a:r>
            <a:r>
              <a:rPr lang="de-DE" sz="2400" u="sng" dirty="0">
                <a:latin typeface="Bell MT" panose="02020503060305020303" pitchFamily="18" charset="0"/>
              </a:rPr>
              <a:t>wie lange die Sonnenfinsternis dauert.</a:t>
            </a:r>
          </a:p>
          <a:p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9472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65" y="268942"/>
            <a:ext cx="9291215" cy="10492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698172"/>
            <a:ext cx="10750731" cy="3768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c) Wie ist das Wetter bei einer Sonnenfinsternis?</a:t>
            </a:r>
          </a:p>
          <a:p>
            <a:pPr marL="0" indent="0">
              <a:buNone/>
            </a:pP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</a:rPr>
              <a:t>Weißt du</a:t>
            </a:r>
            <a:r>
              <a:rPr lang="de-DE" sz="2400" dirty="0">
                <a:latin typeface="Bell MT" panose="02020503060305020303" pitchFamily="18" charset="0"/>
              </a:rPr>
              <a:t>, </a:t>
            </a:r>
            <a:r>
              <a:rPr lang="de-DE" sz="2400" u="sng" dirty="0">
                <a:latin typeface="Bell MT" panose="02020503060305020303" pitchFamily="18" charset="0"/>
              </a:rPr>
              <a:t>wie das Wetter bei einer Sonnenfinsternis ist</a:t>
            </a:r>
            <a:r>
              <a:rPr lang="de-DE" sz="2400" u="sng" dirty="0">
                <a:solidFill>
                  <a:srgbClr val="00B0F0"/>
                </a:solidFill>
                <a:latin typeface="Bell MT" panose="02020503060305020303" pitchFamily="18" charset="0"/>
              </a:rPr>
              <a:t>?</a:t>
            </a: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endParaRPr lang="de-DE" sz="2400" u="sng" dirty="0" smtClean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2400" u="sng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Fragesatz</a:t>
            </a:r>
            <a:r>
              <a:rPr lang="de-DE" sz="2400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400" dirty="0" smtClean="0">
                <a:latin typeface="Bell MT" panose="02020503060305020303" pitchFamily="18" charset="0"/>
                <a:cs typeface="Calibri Light" panose="020F0302020204030204" pitchFamily="34" charset="0"/>
              </a:rPr>
              <a:t>                                                        </a:t>
            </a:r>
            <a:r>
              <a:rPr lang="de-DE" sz="2400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400" u="sng" dirty="0">
                <a:solidFill>
                  <a:srgbClr val="00B0F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Fragezeichen am Satzende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15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45" y="229754"/>
            <a:ext cx="9291215" cy="266635"/>
          </a:xfrm>
        </p:spPr>
        <p:txBody>
          <a:bodyPr>
            <a:normAutofit fontScale="90000"/>
          </a:bodyPr>
          <a:lstStyle/>
          <a:p>
            <a:pPr algn="l"/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45" y="496389"/>
            <a:ext cx="11506775" cy="5669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d) Wann stehst du morgen auf?</a:t>
            </a:r>
          </a:p>
          <a:p>
            <a:pPr marL="0" indent="0">
              <a:buNone/>
            </a:pPr>
            <a:r>
              <a:rPr lang="de-DE" sz="2400" dirty="0">
                <a:latin typeface="Bell MT" panose="02020503060305020303" pitchFamily="18" charset="0"/>
              </a:rPr>
              <a:t>Ich </a:t>
            </a:r>
            <a:r>
              <a:rPr lang="de-DE" sz="2400" dirty="0" smtClean="0">
                <a:latin typeface="Bell MT" panose="02020503060305020303" pitchFamily="18" charset="0"/>
              </a:rPr>
              <a:t>bin </a:t>
            </a:r>
            <a:r>
              <a:rPr lang="de-DE" sz="2400" dirty="0">
                <a:latin typeface="Bell MT" panose="02020503060305020303" pitchFamily="18" charset="0"/>
              </a:rPr>
              <a:t>nicht sicher, </a:t>
            </a:r>
            <a:r>
              <a:rPr lang="de-DE" sz="2400" u="sng" dirty="0">
                <a:latin typeface="Bell MT" panose="02020503060305020303" pitchFamily="18" charset="0"/>
              </a:rPr>
              <a:t>wann du morgen </a:t>
            </a: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</a:rPr>
              <a:t>aufstehst.  </a:t>
            </a:r>
            <a:endParaRPr lang="de-DE" sz="2400" u="sng" dirty="0">
              <a:latin typeface="Bell MT" panose="02020503060305020303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</a:t>
            </a:r>
            <a:r>
              <a:rPr lang="de-DE" sz="2400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                                      * </a:t>
            </a:r>
            <a:r>
              <a:rPr lang="de-DE" sz="2400" u="sng" dirty="0" smtClean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trennbare </a:t>
            </a:r>
            <a:r>
              <a:rPr lang="de-DE" sz="2400" u="sng" dirty="0">
                <a:solidFill>
                  <a:srgbClr val="FFFF00"/>
                </a:solidFill>
                <a:latin typeface="Bell MT" panose="02020503060305020303" pitchFamily="18" charset="0"/>
                <a:cs typeface="Calibri Light" panose="020F0302020204030204" pitchFamily="34" charset="0"/>
              </a:rPr>
              <a:t>Verben stehen im Nebensatz ungetrennt am Satzende!</a:t>
            </a:r>
          </a:p>
          <a:p>
            <a:pPr marL="0" indent="0">
              <a:buNone/>
            </a:pPr>
            <a:endParaRPr lang="en-GB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314</TotalTime>
  <Words>331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Bell MT</vt:lpstr>
      <vt:lpstr>Calibri</vt:lpstr>
      <vt:lpstr>Calibri Light</vt:lpstr>
      <vt:lpstr>Rockwell</vt:lpstr>
      <vt:lpstr>Gallery</vt:lpstr>
      <vt:lpstr>LEKTION 34 Die sonnenfinsternis totale sonnenfinsternis am 21.4.</vt:lpstr>
      <vt:lpstr>Lies den text. (seite 44) welches bild passt? </vt:lpstr>
      <vt:lpstr>Unbekannte wörter:</vt:lpstr>
      <vt:lpstr>PowerPoint Presentation</vt:lpstr>
      <vt:lpstr>Grammatik entdecken: Indirekte frage</vt:lpstr>
      <vt:lpstr>Die übung:  1. Bilde indirekte Fragen mit Fragewort.</vt:lpstr>
      <vt:lpstr>PowerPoint Presentation</vt:lpstr>
      <vt:lpstr>PowerPoint Presentation</vt:lpstr>
      <vt:lpstr>PowerPoint Presentation</vt:lpstr>
      <vt:lpstr> Die HAUSAUFGABE: arbeitsbuch                   SEITE 60 – Aufgabe 2a, 2b, 2c,                               seite 61 – aufgabe 3, 4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34</dc:title>
  <dc:creator>Windows User</dc:creator>
  <cp:lastModifiedBy>Dragan</cp:lastModifiedBy>
  <cp:revision>28</cp:revision>
  <dcterms:created xsi:type="dcterms:W3CDTF">2020-03-28T23:39:25Z</dcterms:created>
  <dcterms:modified xsi:type="dcterms:W3CDTF">2020-05-31T10:01:49Z</dcterms:modified>
</cp:coreProperties>
</file>